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notesMasterIdLst>
    <p:notesMasterId r:id="rId21"/>
  </p:notesMasterIdLst>
  <p:handoutMasterIdLst>
    <p:handoutMasterId r:id="rId22"/>
  </p:handoutMasterIdLst>
  <p:sldIdLst>
    <p:sldId id="503" r:id="rId2"/>
    <p:sldId id="276" r:id="rId3"/>
    <p:sldId id="604" r:id="rId4"/>
    <p:sldId id="603" r:id="rId5"/>
    <p:sldId id="605" r:id="rId6"/>
    <p:sldId id="606" r:id="rId7"/>
    <p:sldId id="607" r:id="rId8"/>
    <p:sldId id="608" r:id="rId9"/>
    <p:sldId id="609" r:id="rId10"/>
    <p:sldId id="610" r:id="rId11"/>
    <p:sldId id="611" r:id="rId12"/>
    <p:sldId id="612" r:id="rId13"/>
    <p:sldId id="613" r:id="rId14"/>
    <p:sldId id="614" r:id="rId15"/>
    <p:sldId id="615" r:id="rId16"/>
    <p:sldId id="616" r:id="rId17"/>
    <p:sldId id="602" r:id="rId18"/>
    <p:sldId id="504" r:id="rId19"/>
    <p:sldId id="505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Въведение" id="{A0C7653D-1924-4F56-9E27-AA2B21F1DA92}">
          <p14:sldIdLst>
            <p14:sldId id="503"/>
            <p14:sldId id="276"/>
          </p14:sldIdLst>
        </p14:section>
        <p14:section name="Интернет" id="{349CC7D8-6B11-4191-AA04-C45386958154}">
          <p14:sldIdLst>
            <p14:sldId id="604"/>
            <p14:sldId id="603"/>
            <p14:sldId id="605"/>
            <p14:sldId id="606"/>
            <p14:sldId id="607"/>
          </p14:sldIdLst>
        </p14:section>
        <p14:section name="Разглеждане на уебсайт" id="{961C0DE3-98C2-4701-A7DC-3CA4BA4F13E6}">
          <p14:sldIdLst>
            <p14:sldId id="608"/>
            <p14:sldId id="609"/>
            <p14:sldId id="610"/>
            <p14:sldId id="611"/>
            <p14:sldId id="612"/>
          </p14:sldIdLst>
        </p14:section>
        <p14:section name="Правила за безопасна работа в интернет" id="{F72AB3FA-62EE-49C7-8EAF-909110B58D18}">
          <p14:sldIdLst>
            <p14:sldId id="613"/>
            <p14:sldId id="614"/>
            <p14:sldId id="615"/>
            <p14:sldId id="616"/>
          </p14:sldIdLst>
        </p14:section>
        <p14:section name="Заключение" id="{E19D07F1-86E2-47E9-B2AB-7ADC4F89DC12}">
          <p14:sldIdLst>
            <p14:sldId id="602"/>
            <p14:sldId id="504"/>
            <p14:sldId id="50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9100"/>
    <a:srgbClr val="7FD3CB"/>
    <a:srgbClr val="FFFFFF"/>
    <a:srgbClr val="234465"/>
    <a:srgbClr val="ADB4C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2" autoAdjust="0"/>
    <p:restoredTop sz="96395" autoAdjust="0"/>
  </p:normalViewPr>
  <p:slideViewPr>
    <p:cSldViewPr showGuides="1">
      <p:cViewPr varScale="1">
        <p:scale>
          <a:sx n="116" d="100"/>
          <a:sy n="116" d="100"/>
        </p:scale>
        <p:origin x="224" y="1144"/>
      </p:cViewPr>
      <p:guideLst>
        <p:guide orient="horz" pos="2184"/>
        <p:guide pos="3840"/>
      </p:guideLst>
    </p:cSldViewPr>
  </p:slideViewPr>
  <p:outlineViewPr>
    <p:cViewPr>
      <p:scale>
        <a:sx n="33" d="100"/>
        <a:sy n="33" d="100"/>
      </p:scale>
      <p:origin x="0" y="-9989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6566"/>
    </p:cViewPr>
  </p:sorterViewPr>
  <p:notesViewPr>
    <p:cSldViewPr>
      <p:cViewPr varScale="1">
        <p:scale>
          <a:sx n="60" d="100"/>
          <a:sy n="60" d="100"/>
        </p:scale>
        <p:origin x="3187" y="48"/>
      </p:cViewPr>
      <p:guideLst/>
    </p:cSldViewPr>
  </p:notesViewPr>
  <p:gridSpacing cx="45000" cy="45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F20103-83CC-4A54-8FDE-9D37FC2629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53962-26EF-44E4-9E69-61B1727AB1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87215-0C8F-4762-A664-737A353EC9A4}" type="datetimeFigureOut">
              <a:rPr lang="bg-BG" smtClean="0"/>
              <a:t>13.01.24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A6967E-448F-4887-8FCB-34482EFBCC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-1" y="8892000"/>
            <a:ext cx="6443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bg-BG" sz="1100" dirty="0"/>
              <a:t>Работна група </a:t>
            </a:r>
            <a:r>
              <a:rPr lang="ru-RU" sz="1100" dirty="0"/>
              <a:t>"Образование по програмиране и ИТ</a:t>
            </a:r>
            <a:r>
              <a:rPr lang="bg-BG" sz="1100" dirty="0"/>
              <a:t>", с подкрепата на </a:t>
            </a:r>
            <a:r>
              <a:rPr lang="en-US" sz="1100" dirty="0">
                <a:hlinkClick r:id="rId2"/>
              </a:rPr>
              <a:t>SoftUni</a:t>
            </a:r>
            <a:endParaRPr lang="en-US" sz="11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554C2-DDBA-40E2-9536-53A07EC502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443999" y="8892000"/>
            <a:ext cx="412413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318AE-53F9-47EA-B5FE-E9473933AF11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150602968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84649-876A-46C9-8472-14CB09C070D8}" type="datetimeFigureOut">
              <a:rPr lang="en-US" smtClean="0"/>
              <a:t>1/13/24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488999" y="8892000"/>
            <a:ext cx="367414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067CD-8E6B-4360-9AA8-C5DF2A48A6D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2000"/>
            <a:ext cx="648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bg-BG" sz="1100" dirty="0"/>
              <a:t>Работна група </a:t>
            </a:r>
            <a:r>
              <a:rPr lang="bg-BG" dirty="0"/>
              <a:t>"Образование по програмиране и ИТ"</a:t>
            </a:r>
            <a:r>
              <a:rPr lang="bg-BG" sz="1100" dirty="0"/>
              <a:t>, с подкрепата на </a:t>
            </a:r>
            <a:r>
              <a:rPr lang="en-US" sz="1100" dirty="0">
                <a:hlinkClick r:id="rId2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530847692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8" name="Slide Image Placeholder 7">
            <a:extLst>
              <a:ext uri="{FF2B5EF4-FFF2-40B4-BE49-F238E27FC236}">
                <a16:creationId xmlns:a16="http://schemas.microsoft.com/office/drawing/2014/main" id="{78811095-27E9-49AB-972B-D4E20B3963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9" name="Notes Placeholder 8">
            <a:extLst>
              <a:ext uri="{FF2B5EF4-FFF2-40B4-BE49-F238E27FC236}">
                <a16:creationId xmlns:a16="http://schemas.microsoft.com/office/drawing/2014/main" id="{E923224B-0CC3-475A-8628-8A90751AE6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288A3F3-90B1-4930-8D00-5603BDABEF1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4894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>
            <a:extLst>
              <a:ext uri="{FF2B5EF4-FFF2-40B4-BE49-F238E27FC236}">
                <a16:creationId xmlns:a16="http://schemas.microsoft.com/office/drawing/2014/main" id="{A1F0B3C6-2E53-4CA3-86D1-53D46EC352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5" name="Notes Placeholder 14">
            <a:extLst>
              <a:ext uri="{FF2B5EF4-FFF2-40B4-BE49-F238E27FC236}">
                <a16:creationId xmlns:a16="http://schemas.microsoft.com/office/drawing/2014/main" id="{149CC699-A079-49A5-A4D6-73B7F849A7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121F4233-7E9A-40D2-9066-2DB14E2FA5A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18F1DFF-B3E7-4ABF-97EE-0BBF3A961EC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85307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13205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049B984-F964-47FF-8179-0A3007CE21C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059BE0-D868-413B-AAA1-1CC88D1F52C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5903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7548A-4D3C-449B-81A5-FA4BE4628490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472CE7-61C1-4B7B-B0C8-5A45F017871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88444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Bottom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 userDrawn="1"/>
        </p:nvSpPr>
        <p:spPr>
          <a:xfrm>
            <a:off x="0" y="6702676"/>
            <a:ext cx="12195176" cy="1553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3" name="Picture Placeholder Title Image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90123" y="3400017"/>
            <a:ext cx="5248260" cy="2188983"/>
          </a:xfrm>
        </p:spPr>
        <p:txBody>
          <a:bodyPr/>
          <a:lstStyle>
            <a:lvl1pPr marL="0" indent="0" algn="ctr" latinLnBrk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0" name="Company Web Site">
            <a:extLst>
              <a:ext uri="{FF2B5EF4-FFF2-40B4-BE49-F238E27FC236}">
                <a16:creationId xmlns:a16="http://schemas.microsoft.com/office/drawing/2014/main" id="{0B99B1EE-62FA-4AA4-920C-D444D6C0B77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90120" y="6086106"/>
            <a:ext cx="5248260" cy="341313"/>
          </a:xfrm>
        </p:spPr>
        <p:txBody>
          <a:bodyPr lIns="36000" rIns="36000" anchor="ctr" anchorCtr="0">
            <a:noAutofit/>
          </a:bodyPr>
          <a:lstStyle>
            <a:lvl1pPr marL="0" indent="0" algn="r">
              <a:buNone/>
              <a:defRPr sz="1800"/>
            </a:lvl1pPr>
          </a:lstStyle>
          <a:p>
            <a:pPr lvl="0"/>
            <a:r>
              <a:rPr lang="en-US" dirty="0"/>
              <a:t>https://softuni.foundation  </a:t>
            </a:r>
          </a:p>
        </p:txBody>
      </p:sp>
      <p:sp>
        <p:nvSpPr>
          <p:cNvPr id="6" name="Company Name">
            <a:extLst>
              <a:ext uri="{FF2B5EF4-FFF2-40B4-BE49-F238E27FC236}">
                <a16:creationId xmlns:a16="http://schemas.microsoft.com/office/drawing/2014/main" id="{2A76510A-0BAE-A827-E77C-BE88E38F52A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90122" y="5698189"/>
            <a:ext cx="5248260" cy="374236"/>
          </a:xfrm>
        </p:spPr>
        <p:txBody>
          <a:bodyPr lIns="36000" rIns="36000" anchor="ctr" anchorCtr="0">
            <a:normAutofit/>
          </a:bodyPr>
          <a:lstStyle>
            <a:lvl1pPr marL="0" indent="0" algn="r">
              <a:buNone/>
              <a:defRPr sz="2000" b="1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SoftUni Foundation</a:t>
            </a:r>
          </a:p>
        </p:txBody>
      </p:sp>
      <p:sp>
        <p:nvSpPr>
          <p:cNvPr id="31" name="Author Position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534045" y="6085863"/>
            <a:ext cx="4751953" cy="34155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800" b="0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URL</a:t>
            </a:r>
          </a:p>
        </p:txBody>
      </p:sp>
      <p:sp>
        <p:nvSpPr>
          <p:cNvPr id="30" name="Author Name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534046" y="5251106"/>
            <a:ext cx="4751954" cy="724904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Authors</a:t>
            </a:r>
          </a:p>
        </p:txBody>
      </p:sp>
      <p:sp>
        <p:nvSpPr>
          <p:cNvPr id="43" name="Presentation Subtitle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54746" y="1402942"/>
            <a:ext cx="11083636" cy="1306057"/>
          </a:xfrm>
        </p:spPr>
        <p:txBody>
          <a:bodyPr anchor="t" anchorCtr="0">
            <a:normAutofit/>
          </a:bodyPr>
          <a:lstStyle>
            <a:lvl1pPr marL="0" indent="0" algn="ctr" latinLnBrk="0">
              <a:buNone/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Presentation Subtitle</a:t>
            </a:r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746" y="321501"/>
            <a:ext cx="11083636" cy="971589"/>
          </a:xfrm>
        </p:spPr>
        <p:txBody>
          <a:bodyPr>
            <a:normAutofit/>
          </a:bodyPr>
          <a:lstStyle>
            <a:lvl1pPr algn="ctr" latinLnBrk="0">
              <a:defRPr sz="5400"/>
            </a:lvl1pPr>
          </a:lstStyle>
          <a:p>
            <a:r>
              <a:rPr lang="en-US" noProof="0" dirty="0"/>
              <a:t>Presentation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4D0DB3-F60A-469B-7831-209CB666CCE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549" y="4325954"/>
            <a:ext cx="2538082" cy="633046"/>
          </a:xfrm>
          <a:prstGeom prst="rect">
            <a:avLst/>
          </a:prstGeom>
        </p:spPr>
      </p:pic>
      <p:pic>
        <p:nvPicPr>
          <p:cNvPr id="5" name="Picture 4" title="CC-BY-NC-SA License">
            <a:hlinkClick r:id="rId3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2D40731C-0303-A69D-63FD-E048A73CA59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02682" y="4321352"/>
            <a:ext cx="1809336" cy="63304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0654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Bottom"/>
          <p:cNvSpPr/>
          <p:nvPr/>
        </p:nvSpPr>
        <p:spPr>
          <a:xfrm>
            <a:off x="2" y="6264000"/>
            <a:ext cx="12192000" cy="594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6750ECE4-94E0-469B-B8E4-562792823B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62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bg2"/>
                </a:solidFill>
              </a:defRPr>
            </a:lvl1pPr>
          </a:lstStyle>
          <a:p>
            <a:fld id="{2BF067CD-8E6B-4360-9AA8-C5DF2A48A6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Oval Logo Holder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Text Placeholder Right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56000" y="1195931"/>
            <a:ext cx="5545597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9" name="Text Placeholder Left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5931"/>
            <a:ext cx="5545598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E03301DA-D0AF-46FD-8740-2F761250203A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5" name="Slide Title">
            <a:extLst>
              <a:ext uri="{FF2B5EF4-FFF2-40B4-BE49-F238E27FC236}">
                <a16:creationId xmlns:a16="http://schemas.microsoft.com/office/drawing/2014/main" id="{EA9A94D1-F9F6-4D7B-85E3-896A987B6A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5" y="100750"/>
            <a:ext cx="10270595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9792D8-D354-4699-B7D6-B8CB7F77594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98753" y="5340443"/>
            <a:ext cx="1334859" cy="98286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6351E19-25DA-EAD2-9FBE-358B6135D72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0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>
            <a:extLst>
              <a:ext uri="{FF2B5EF4-FFF2-40B4-BE49-F238E27FC236}">
                <a16:creationId xmlns:a16="http://schemas.microsoft.com/office/drawing/2014/main" id="{F888EE71-82B3-40F1-A63F-7417422FB4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44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4" name="Text Placeholder Body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69002" y="1353866"/>
            <a:ext cx="7426234" cy="5219931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Picture Placeholder Left"/>
          <p:cNvSpPr>
            <a:spLocks noGrp="1"/>
          </p:cNvSpPr>
          <p:nvPr>
            <p:ph type="pic" idx="1" hasCustomPrompt="1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 latinLnBrk="0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noProof="0"/>
              <a:t>Your Picture Here</a:t>
            </a:r>
          </a:p>
        </p:txBody>
      </p:sp>
      <p:sp>
        <p:nvSpPr>
          <p:cNvPr id="3" name="Rectangle Left Second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Left First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Down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Rectangle Top">
            <a:extLst>
              <a:ext uri="{FF2B5EF4-FFF2-40B4-BE49-F238E27FC236}">
                <a16:creationId xmlns:a16="http://schemas.microsoft.com/office/drawing/2014/main" id="{274B8F05-DFCE-47BD-BAFD-DF93E1A63BDD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3F218E34-55D7-4290-BFE4-80F31F9415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F3DB3E-BDAA-8201-9A01-2F52640A84C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01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Bottom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 userDrawn="1"/>
        </p:nvSpPr>
        <p:spPr>
          <a:xfrm>
            <a:off x="0" y="6371332"/>
            <a:ext cx="12195176" cy="4872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107753B-8639-4399-B782-EE5377184D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6988" y="1461842"/>
            <a:ext cx="10731663" cy="3047158"/>
          </a:xfrm>
        </p:spPr>
        <p:txBody>
          <a:bodyPr>
            <a:normAutofit/>
          </a:bodyPr>
          <a:lstStyle>
            <a:lvl1pPr algn="ctr">
              <a:defRPr sz="13800"/>
            </a:lvl1pPr>
          </a:lstStyle>
          <a:p>
            <a:r>
              <a:rPr lang="bg-BG" dirty="0"/>
              <a:t>Въпроси?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206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mparison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79D60504-DA9E-4357-9A0A-15E333FC27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7B03959-5ED4-4593-8CEF-2AE1A73775F5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" y="6184673"/>
            <a:ext cx="12192000" cy="67333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4" name="Oval 3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8A09987-8827-47B7-85D3-6D69487FC7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028D2F0-1E67-414B-A93D-D3F8F131A1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551" y="5206773"/>
            <a:ext cx="958900" cy="1184869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5931"/>
            <a:ext cx="5426148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75450" y="1195931"/>
            <a:ext cx="5426147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58E34E-73A2-41B4-8C58-4DDB1D4D97D8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88816" y="6390560"/>
            <a:ext cx="808713" cy="308845"/>
          </a:xfrm>
        </p:spPr>
        <p:txBody>
          <a:bodyPr/>
          <a:lstStyle/>
          <a:p>
            <a:fld id="{055373AC-9AA7-423B-BA00-BA1C74164DBD}" type="datetime1">
              <a:rPr lang="en-US" smtClean="0"/>
              <a:pPr/>
              <a:t>1/13/24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7141AFF-42FF-4AAA-A3FA-149DDA66FCC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B2616D-7BC8-4F96-B3A7-B299A353B42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3AACB49-5E4F-4436-9D82-E83B52A7FCB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036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615109" y="5585916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3529216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Slide Body Text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6125"/>
            <a:ext cx="11818096" cy="5528766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9A1D0F-F579-6A3C-C698-4E2E7F1AB26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97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0020EB61-2079-41A3-B356-B1D8D48D78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Rectangle Left"/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Bulb" descr="Bul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5205" y="1792355"/>
            <a:ext cx="1830304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Body Text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66000" y="1121143"/>
            <a:ext cx="10129234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8" name="Slide Title">
            <a:extLst>
              <a:ext uri="{FF2B5EF4-FFF2-40B4-BE49-F238E27FC236}">
                <a16:creationId xmlns:a16="http://schemas.microsoft.com/office/drawing/2014/main" id="{E2DA9691-CDF5-499C-94BB-AAA61DAC1B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6" y="100750"/>
            <a:ext cx="916404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8CA5371-2597-CF8F-1859-22639580743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530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1865BF6B-7F07-4E9C-879F-80E36EEB34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2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Bulb" descr="Bul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20027" y="3314704"/>
            <a:ext cx="1260665" cy="279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Slide Body Text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73561" y="1121143"/>
            <a:ext cx="10321675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6" y="100750"/>
            <a:ext cx="916404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37AF1B9-D67A-246A-86B6-E28F19C5239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65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0B8C963-1813-4B69-AD27-6D02EBBBB5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 userDrawn="1"/>
        </p:nvSpPr>
        <p:spPr>
          <a:xfrm>
            <a:off x="0" y="0"/>
            <a:ext cx="42947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4" name="Picture Bulb" descr="Bulb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56000" y="5098868"/>
            <a:ext cx="779209" cy="1729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Body Text">
            <a:extLst>
              <a:ext uri="{FF2B5EF4-FFF2-40B4-BE49-F238E27FC236}">
                <a16:creationId xmlns:a16="http://schemas.microsoft.com/office/drawing/2014/main" id="{7296EDA7-D37D-4B31-A888-371F080412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5176" y="1121143"/>
            <a:ext cx="11410061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55A88B09-3557-48A3-BF27-42699C2692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177" y="100750"/>
            <a:ext cx="987582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C2C375B-43BF-D1DD-F160-1500A111885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562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">
            <a:extLst>
              <a:ext uri="{FF2B5EF4-FFF2-40B4-BE49-F238E27FC236}">
                <a16:creationId xmlns:a16="http://schemas.microsoft.com/office/drawing/2014/main" id="{509D954E-A844-4072-A556-DE584BEB93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9" name="Rectangle Top">
            <a:extLst>
              <a:ext uri="{FF2B5EF4-FFF2-40B4-BE49-F238E27FC236}">
                <a16:creationId xmlns:a16="http://schemas.microsoft.com/office/drawing/2014/main" id="{A15CE03A-0933-4E5D-9EA1-718D4F802FFC}"/>
              </a:ext>
            </a:extLst>
          </p:cNvPr>
          <p:cNvSpPr/>
          <p:nvPr userDrawn="1"/>
        </p:nvSpPr>
        <p:spPr>
          <a:xfrm>
            <a:off x="0" y="1311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2" name="Slide Body Text">
            <a:extLst>
              <a:ext uri="{FF2B5EF4-FFF2-40B4-BE49-F238E27FC236}">
                <a16:creationId xmlns:a16="http://schemas.microsoft.com/office/drawing/2014/main" id="{B608ED73-CE88-49E4-8BFC-DBD6E9AE6B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6" y="1206668"/>
            <a:ext cx="11804831" cy="5550582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This is a code example</a:t>
            </a:r>
          </a:p>
        </p:txBody>
      </p:sp>
      <p:sp>
        <p:nvSpPr>
          <p:cNvPr id="4" name="Code Box">
            <a:extLst>
              <a:ext uri="{FF2B5EF4-FFF2-40B4-BE49-F238E27FC236}">
                <a16:creationId xmlns:a16="http://schemas.microsoft.com/office/drawing/2014/main" id="{F4E021E9-D6DB-4272-8C9F-CEF4940FDC1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74683" y="2034000"/>
            <a:ext cx="10836275" cy="2237893"/>
          </a:xfr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>
              <a:buNone/>
              <a:defRPr lang="en-US" sz="2800" b="1" smtClean="0">
                <a:latin typeface="Consolas" pitchFamily="49" charset="0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Source code box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</p:txBody>
      </p:sp>
      <p:sp>
        <p:nvSpPr>
          <p:cNvPr id="11" name="Slide Title">
            <a:extLst>
              <a:ext uri="{FF2B5EF4-FFF2-40B4-BE49-F238E27FC236}">
                <a16:creationId xmlns:a16="http://schemas.microsoft.com/office/drawing/2014/main" id="{47D60833-F0A9-4F29-8C06-A963A7C8BE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5" y="100750"/>
            <a:ext cx="10239658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69A4E8-9221-8F79-65B4-BF9AA7F87D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82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831000" y="109147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5241000" y="3338387"/>
            <a:ext cx="6065892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5241000" y="1471047"/>
            <a:ext cx="6065892" cy="175433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2423919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">
            <a:extLst>
              <a:ext uri="{FF2B5EF4-FFF2-40B4-BE49-F238E27FC236}">
                <a16:creationId xmlns:a16="http://schemas.microsoft.com/office/drawing/2014/main" id="{39DDE17E-5472-41F3-AF5F-54DFF10DC6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23" name="Slide Body Text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11781606" cy="5207396"/>
          </a:xfrm>
        </p:spPr>
        <p:txBody>
          <a:bodyPr>
            <a:normAutofit/>
          </a:bodyPr>
          <a:lstStyle>
            <a:lvl1pPr marL="514042" indent="-514042" latinLnBrk="0">
              <a:buFont typeface="+mj-lt"/>
              <a:buAutoNum type="arabicPeriod"/>
              <a:defRPr sz="3600">
                <a:solidFill>
                  <a:schemeClr val="tx1"/>
                </a:solidFill>
              </a:defRPr>
            </a:lvl1pPr>
            <a:lvl2pPr>
              <a:defRPr sz="3400"/>
            </a:lvl2pPr>
          </a:lstStyle>
          <a:p>
            <a:pPr lvl="0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0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0"/>
            <a:r>
              <a:rPr lang="en-US" noProof="0" dirty="0"/>
              <a:t>…</a:t>
            </a:r>
          </a:p>
        </p:txBody>
      </p:sp>
      <p:sp>
        <p:nvSpPr>
          <p:cNvPr id="8" name="Rectangle Top">
            <a:extLst>
              <a:ext uri="{FF2B5EF4-FFF2-40B4-BE49-F238E27FC236}">
                <a16:creationId xmlns:a16="http://schemas.microsoft.com/office/drawing/2014/main" id="{930E0800-9260-4369-8330-8264DD33C5CE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357D7BE1-6358-42CC-94F3-7BCDD91DCB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Table of Contents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D808AB-EC49-1578-0005-D58D2A365AA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72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Body Text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04" y="1138844"/>
            <a:ext cx="11804830" cy="553015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10" name="Slide Title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11804829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78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89" r:id="rId2"/>
    <p:sldLayoutId id="2147483681" r:id="rId3"/>
    <p:sldLayoutId id="2147483679" r:id="rId4"/>
    <p:sldLayoutId id="2147483680" r:id="rId5"/>
    <p:sldLayoutId id="2147483688" r:id="rId6"/>
    <p:sldLayoutId id="2147483684" r:id="rId7"/>
    <p:sldLayoutId id="2147483690" r:id="rId8"/>
    <p:sldLayoutId id="2147483677" r:id="rId9"/>
    <p:sldLayoutId id="2147483683" r:id="rId10"/>
    <p:sldLayoutId id="2147483685" r:id="rId11"/>
    <p:sldLayoutId id="2147483686" r:id="rId12"/>
    <p:sldLayoutId id="2147483692" r:id="rId13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0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36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803275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25571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1700213" indent="-352425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058988" indent="-26670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G-IT-Edu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jpg"/><Relationship Id="rId4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G-IT-Edu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5" Type="http://schemas.openxmlformats.org/officeDocument/2006/relationships/hyperlink" Target="http://creativecommons.org/licenses/by-nc-sa/4.0/" TargetMode="External"/><Relationship Id="rId4" Type="http://schemas.openxmlformats.org/officeDocument/2006/relationships/hyperlink" Target="https://github.com/BG-IT-Edu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520F80DC-BAF0-05EE-2BC1-37C2321904F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34045" y="6085863"/>
            <a:ext cx="4751953" cy="341556"/>
          </a:xfrm>
        </p:spPr>
        <p:txBody>
          <a:bodyPr>
            <a:normAutofit lnSpcReduction="10000"/>
          </a:bodyPr>
          <a:lstStyle/>
          <a:p>
            <a:r>
              <a:rPr lang="en-US" dirty="0">
                <a:hlinkClick r:id="rId3"/>
              </a:rPr>
              <a:t>https://github.com/BG-IT-Edu</a:t>
            </a:r>
            <a:endParaRPr lang="en-US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E4D839B2-02D1-883A-3CE0-7CF25557FB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34046" y="5251106"/>
            <a:ext cx="4751954" cy="724904"/>
          </a:xfrm>
        </p:spPr>
        <p:txBody>
          <a:bodyPr>
            <a:normAutofit/>
          </a:bodyPr>
          <a:lstStyle/>
          <a:p>
            <a:r>
              <a:rPr lang="bg-BG" dirty="0"/>
              <a:t>Проект "Отворено учебно съдържание по програмиране и ИТ", СофтУни Фондация </a:t>
            </a:r>
          </a:p>
        </p:txBody>
      </p:sp>
      <p:sp>
        <p:nvSpPr>
          <p:cNvPr id="3" name="Presentation Subtitle">
            <a:extLst>
              <a:ext uri="{FF2B5EF4-FFF2-40B4-BE49-F238E27FC236}">
                <a16:creationId xmlns:a16="http://schemas.microsoft.com/office/drawing/2014/main" id="{A004DC04-DA2A-41C0-8578-4B8D2F08EA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4746" y="1402942"/>
            <a:ext cx="11083636" cy="1306057"/>
          </a:xfrm>
        </p:spPr>
        <p:txBody>
          <a:bodyPr>
            <a:normAutofit/>
          </a:bodyPr>
          <a:lstStyle/>
          <a:p>
            <a:r>
              <a:rPr lang="bg-BG" dirty="0"/>
              <a:t>Ползи и правила при работа с интернет</a:t>
            </a:r>
            <a:endParaRPr lang="en-US" dirty="0"/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37F91798-9AD5-4209-8887-958029548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746" y="321501"/>
            <a:ext cx="11083636" cy="971589"/>
          </a:xfrm>
        </p:spPr>
        <p:txBody>
          <a:bodyPr>
            <a:normAutofit fontScale="90000"/>
          </a:bodyPr>
          <a:lstStyle/>
          <a:p>
            <a:r>
              <a:rPr lang="ru-RU" dirty="0"/>
              <a:t>Използване на интернет в ежедневието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746" y="3040926"/>
            <a:ext cx="1769683" cy="793698"/>
          </a:xfrm>
          <a:prstGeom prst="rect">
            <a:avLst/>
          </a:prstGeom>
        </p:spPr>
      </p:pic>
      <p:sp>
        <p:nvSpPr>
          <p:cNvPr id="19" name="Author Name">
            <a:extLst>
              <a:ext uri="{FF2B5EF4-FFF2-40B4-BE49-F238E27FC236}">
                <a16:creationId xmlns:a16="http://schemas.microsoft.com/office/drawing/2014/main" id="{FA396BB6-2053-4690-9672-BC528007D37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90120" y="6086106"/>
            <a:ext cx="5248260" cy="341313"/>
          </a:xfrm>
        </p:spPr>
        <p:txBody>
          <a:bodyPr>
            <a:normAutofit lnSpcReduction="10000"/>
          </a:bodyPr>
          <a:lstStyle/>
          <a:p>
            <a:r>
              <a:rPr lang="bg-BG" dirty="0"/>
              <a:t>5 клас</a:t>
            </a:r>
          </a:p>
        </p:txBody>
      </p:sp>
      <p:sp>
        <p:nvSpPr>
          <p:cNvPr id="20" name="Text Placeholder 51">
            <a:extLst>
              <a:ext uri="{FF2B5EF4-FFF2-40B4-BE49-F238E27FC236}">
                <a16:creationId xmlns:a16="http://schemas.microsoft.com/office/drawing/2014/main" id="{8DE66249-1FBD-414B-AF0D-550F7312AF7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781000" y="5698189"/>
            <a:ext cx="5857382" cy="374236"/>
          </a:xfrm>
        </p:spPr>
        <p:txBody>
          <a:bodyPr>
            <a:noAutofit/>
          </a:bodyPr>
          <a:lstStyle/>
          <a:p>
            <a:r>
              <a:rPr lang="bg-BG" dirty="0"/>
              <a:t>Компютърно моделиране и ИТ</a:t>
            </a:r>
            <a:endParaRPr lang="en-US" sz="1400" dirty="0"/>
          </a:p>
        </p:txBody>
      </p:sp>
      <p:pic>
        <p:nvPicPr>
          <p:cNvPr id="16" name="Picture Placeholder 15"/>
          <p:cNvPicPr>
            <a:picLocks noGrp="1" noChangeAspect="1"/>
          </p:cNvPicPr>
          <p:nvPr>
            <p:ph type="pic" sz="quarter" idx="10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23" b="1292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666405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16000" y="1164569"/>
            <a:ext cx="9201139" cy="5459431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10</a:t>
            </a:fld>
            <a:endParaRPr lang="en-US" noProof="0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Елементи на уеб браузър</a:t>
            </a:r>
            <a:endParaRPr lang="en-US" dirty="0"/>
          </a:p>
        </p:txBody>
      </p:sp>
      <p:sp>
        <p:nvSpPr>
          <p:cNvPr id="8" name="Rounded Rectangular Callout 7"/>
          <p:cNvSpPr/>
          <p:nvPr/>
        </p:nvSpPr>
        <p:spPr bwMode="auto">
          <a:xfrm>
            <a:off x="381000" y="4224569"/>
            <a:ext cx="3420000" cy="1454431"/>
          </a:xfrm>
          <a:prstGeom prst="wedgeRoundRectCallout">
            <a:avLst>
              <a:gd name="adj1" fmla="val -17487"/>
              <a:gd name="adj2" fmla="val -233126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Бутон </a:t>
            </a:r>
            <a:r>
              <a:rPr lang="en-US" sz="2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</a:t>
            </a:r>
            <a:r>
              <a:rPr lang="en-US" sz="26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Back</a:t>
            </a:r>
            <a:r>
              <a:rPr lang="en-US" sz="26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]</a:t>
            </a:r>
            <a:r>
              <a:rPr lang="en-US" sz="2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–</a:t>
            </a:r>
            <a:r>
              <a:rPr lang="bg-BG" sz="2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връща към предишната разгледана страница</a:t>
            </a:r>
            <a:endParaRPr lang="en-US" sz="26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1416000" y="1314000"/>
            <a:ext cx="217350" cy="202500"/>
          </a:xfrm>
          <a:prstGeom prst="rect">
            <a:avLst/>
          </a:prstGeom>
          <a:noFill/>
          <a:ln w="38100">
            <a:solidFill>
              <a:srgbClr val="EA9100">
                <a:alpha val="80000"/>
              </a:srgb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Rounded Rectangular Callout 9"/>
          <p:cNvSpPr/>
          <p:nvPr/>
        </p:nvSpPr>
        <p:spPr bwMode="auto">
          <a:xfrm>
            <a:off x="2271000" y="2844000"/>
            <a:ext cx="4680000" cy="990000"/>
          </a:xfrm>
          <a:prstGeom prst="wedgeRoundRectCallout">
            <a:avLst>
              <a:gd name="adj1" fmla="val -60933"/>
              <a:gd name="adj2" fmla="val -18318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Бутон </a:t>
            </a:r>
            <a:r>
              <a:rPr lang="en-US" sz="2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</a:t>
            </a:r>
            <a:r>
              <a:rPr lang="en-US" sz="26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Refresh</a:t>
            </a:r>
            <a:r>
              <a:rPr lang="en-US" sz="26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]</a:t>
            </a:r>
            <a:r>
              <a:rPr lang="en-US" sz="2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–</a:t>
            </a:r>
            <a:r>
              <a:rPr lang="bg-BG" sz="2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презарежда текущата страница</a:t>
            </a:r>
            <a:endParaRPr lang="en-US" sz="26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1641000" y="1314000"/>
            <a:ext cx="270000" cy="202500"/>
          </a:xfrm>
          <a:prstGeom prst="rect">
            <a:avLst/>
          </a:prstGeom>
          <a:noFill/>
          <a:ln w="38100">
            <a:solidFill>
              <a:srgbClr val="EA9100">
                <a:alpha val="80000"/>
              </a:srgb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1911000" y="1314000"/>
            <a:ext cx="7290000" cy="202500"/>
          </a:xfrm>
          <a:prstGeom prst="rect">
            <a:avLst/>
          </a:prstGeom>
          <a:noFill/>
          <a:ln w="38100">
            <a:solidFill>
              <a:srgbClr val="EA9100">
                <a:alpha val="80000"/>
              </a:srgb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Rounded Rectangular Callout 13"/>
          <p:cNvSpPr/>
          <p:nvPr/>
        </p:nvSpPr>
        <p:spPr bwMode="auto">
          <a:xfrm>
            <a:off x="6689884" y="4115755"/>
            <a:ext cx="5265000" cy="1533775"/>
          </a:xfrm>
          <a:prstGeom prst="wedgeRoundRectCallout">
            <a:avLst>
              <a:gd name="adj1" fmla="val -55693"/>
              <a:gd name="adj2" fmla="val -216708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6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Адресно поле</a:t>
            </a:r>
            <a:r>
              <a:rPr lang="en-US" sz="26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–</a:t>
            </a:r>
            <a:r>
              <a:rPr lang="bg-BG" sz="2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в него се въвежда адреса на страницата, която желаете да разгледате</a:t>
            </a:r>
            <a:endParaRPr lang="en-US" sz="26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90252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34030" y="1224000"/>
            <a:ext cx="8923939" cy="5441106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11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Търсене в интернет</a:t>
            </a:r>
            <a:endParaRPr lang="en-US" dirty="0"/>
          </a:p>
        </p:txBody>
      </p:sp>
      <p:sp>
        <p:nvSpPr>
          <p:cNvPr id="6" name="Rounded Rectangular Callout 5"/>
          <p:cNvSpPr/>
          <p:nvPr/>
        </p:nvSpPr>
        <p:spPr bwMode="auto">
          <a:xfrm>
            <a:off x="3846000" y="3384000"/>
            <a:ext cx="4230000" cy="1935000"/>
          </a:xfrm>
          <a:prstGeom prst="wedgeRoundRectCallout">
            <a:avLst>
              <a:gd name="adj1" fmla="val -77964"/>
              <a:gd name="adj2" fmla="val -146077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След въвеждането на желания от вас адрес на сайт, натиснете 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</a:t>
            </a:r>
            <a:r>
              <a:rPr lang="en-US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Enter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], 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 да го заредите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6040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954" y="1179000"/>
            <a:ext cx="9960092" cy="5452085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12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Търсене в интернет</a:t>
            </a:r>
            <a:endParaRPr lang="en-US" dirty="0"/>
          </a:p>
        </p:txBody>
      </p:sp>
      <p:sp>
        <p:nvSpPr>
          <p:cNvPr id="6" name="Rounded Rectangular Callout 5"/>
          <p:cNvSpPr/>
          <p:nvPr/>
        </p:nvSpPr>
        <p:spPr bwMode="auto">
          <a:xfrm>
            <a:off x="561000" y="3789000"/>
            <a:ext cx="3690000" cy="1260000"/>
          </a:xfrm>
          <a:prstGeom prst="wedgeRoundRectCallout">
            <a:avLst>
              <a:gd name="adj1" fmla="val 1390"/>
              <a:gd name="adj2" fmla="val -229105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Така желаният от вас сайт се зарежда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41638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sz="quarter" idx="10"/>
          </p:nvPr>
        </p:nvSpPr>
        <p:spPr>
          <a:xfrm>
            <a:off x="615109" y="4704824"/>
            <a:ext cx="10961783" cy="1694175"/>
          </a:xfrm>
        </p:spPr>
        <p:txBody>
          <a:bodyPr/>
          <a:lstStyle/>
          <a:p>
            <a:r>
              <a:rPr lang="ru-RU" dirty="0"/>
              <a:t>Правила за безопасна работа в интернет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823700" y="6507163"/>
            <a:ext cx="368300" cy="296862"/>
          </a:xfrm>
          <a:prstGeom prst="rect">
            <a:avLst/>
          </a:prstGeom>
        </p:spPr>
        <p:txBody>
          <a:bodyPr/>
          <a:lstStyle/>
          <a:p>
            <a:fld id="{2BF067CD-8E6B-4360-9AA8-C5DF2A48A6D1}" type="slidenum">
              <a:rPr lang="en-US" noProof="0" smtClean="0"/>
              <a:pPr/>
              <a:t>13</a:t>
            </a:fld>
            <a:endParaRPr lang="en-US" noProof="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1000" y="1089000"/>
            <a:ext cx="5267911" cy="2884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074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bg-BG" dirty="0"/>
              <a:t>͏</a:t>
            </a:r>
            <a:r>
              <a:rPr lang="bg-BG" b="1" dirty="0"/>
              <a:t>Не давайте лична информация </a:t>
            </a:r>
            <a:r>
              <a:rPr lang="bg-BG" dirty="0"/>
              <a:t>като име, парола, адрес, телефон, т.н. без разрешението на родител</a:t>
            </a:r>
          </a:p>
          <a:p>
            <a:pPr marL="514350" indent="-514350">
              <a:buFont typeface="+mj-lt"/>
              <a:buAutoNum type="arabicPeriod"/>
            </a:pPr>
            <a:r>
              <a:rPr lang="bg-BG" dirty="0"/>
              <a:t>͏</a:t>
            </a:r>
            <a:r>
              <a:rPr lang="bg-BG" b="1" dirty="0"/>
              <a:t>Не изпращайте свои снимки </a:t>
            </a:r>
            <a:r>
              <a:rPr lang="bg-BG" dirty="0"/>
              <a:t>или снимки на свои близки без разрешението на родител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Правила</a:t>
            </a:r>
            <a:endParaRPr lang="en-US" dirty="0"/>
          </a:p>
        </p:txBody>
      </p:sp>
      <p:pic>
        <p:nvPicPr>
          <p:cNvPr id="1026" name="Picture 2" descr="The Benefits and Risks of Sharing Personal Information Online - Times Blog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1318" y="3735428"/>
            <a:ext cx="4275000" cy="2851392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ips to Safely Share Photos of Your Child Onlin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803"/>
          <a:stretch/>
        </p:blipFill>
        <p:spPr bwMode="auto">
          <a:xfrm>
            <a:off x="6411000" y="3735428"/>
            <a:ext cx="4905000" cy="2851392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4844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 startAt="3"/>
            </a:pPr>
            <a:r>
              <a:rPr lang="bg-BG" dirty="0"/>
              <a:t>͏</a:t>
            </a:r>
            <a:r>
              <a:rPr lang="bg-BG" b="1" dirty="0"/>
              <a:t>Не приемайте среща </a:t>
            </a:r>
            <a:r>
              <a:rPr lang="bg-BG" dirty="0"/>
              <a:t>с някого, с когото сте се </a:t>
            </a:r>
            <a:r>
              <a:rPr lang="bg-BG" b="1" dirty="0"/>
              <a:t>запознали в интернет</a:t>
            </a:r>
            <a:r>
              <a:rPr lang="bg-BG" dirty="0"/>
              <a:t>, без знанието на своите родители</a:t>
            </a:r>
          </a:p>
          <a:p>
            <a:pPr marL="514350" indent="-514350">
              <a:buFont typeface="+mj-lt"/>
              <a:buAutoNum type="arabicPeriod" startAt="3"/>
            </a:pPr>
            <a:r>
              <a:rPr lang="bg-BG" dirty="0"/>
              <a:t>͏</a:t>
            </a:r>
            <a:r>
              <a:rPr lang="bg-BG" b="1" dirty="0"/>
              <a:t>Не отваряйте ел. поща и прикачени файлове от непознат подател </a:t>
            </a:r>
            <a:r>
              <a:rPr lang="bg-BG" dirty="0"/>
              <a:t>(може да съдържат вируси, които да увредят вашето устройство)</a:t>
            </a:r>
            <a:endParaRPr lang="en-US" b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Правила</a:t>
            </a:r>
            <a:endParaRPr lang="en-US" dirty="0"/>
          </a:p>
        </p:txBody>
      </p:sp>
      <p:pic>
        <p:nvPicPr>
          <p:cNvPr id="2050" name="Picture 2" descr="Nearly half of 12-year-olds admit speaking to strangers online |  Express.co.u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6000" y="4212813"/>
            <a:ext cx="4005000" cy="2375847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What is an email virus and how can healthcare businesses can protect  themselves?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6598" y="3752596"/>
            <a:ext cx="3780425" cy="2836064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1701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 startAt="5"/>
            </a:pPr>
            <a:r>
              <a:rPr lang="bg-BG" dirty="0"/>
              <a:t>͏͏</a:t>
            </a:r>
            <a:r>
              <a:rPr lang="bg-BG" b="1" dirty="0"/>
              <a:t>Не посещавайте сайтове за възрастни</a:t>
            </a:r>
            <a:r>
              <a:rPr lang="bg-BG" dirty="0"/>
              <a:t>, </a:t>
            </a:r>
            <a:r>
              <a:rPr lang="bg-BG" b="1" dirty="0"/>
              <a:t>онлайн казина</a:t>
            </a:r>
            <a:r>
              <a:rPr lang="bg-BG" dirty="0"/>
              <a:t> и </a:t>
            </a:r>
            <a:r>
              <a:rPr lang="bg-BG" b="1" dirty="0"/>
              <a:t>нелегален софтуер</a:t>
            </a:r>
          </a:p>
          <a:p>
            <a:pPr marL="514350" indent="-514350">
              <a:buFont typeface="+mj-lt"/>
              <a:buAutoNum type="arabicPeriod" startAt="5"/>
            </a:pPr>
            <a:r>
              <a:rPr lang="bg-BG" dirty="0"/>
              <a:t>͏Използвайте</a:t>
            </a:r>
            <a:r>
              <a:rPr lang="bg-BG" b="1" dirty="0"/>
              <a:t> антивирусен софтуер </a:t>
            </a:r>
            <a:r>
              <a:rPr lang="bg-BG" dirty="0"/>
              <a:t>и </a:t>
            </a:r>
            <a:r>
              <a:rPr lang="bg-BG" b="1" dirty="0"/>
              <a:t>сигурни пароли</a:t>
            </a:r>
            <a:endParaRPr lang="en-US" b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Правила</a:t>
            </a:r>
            <a:endParaRPr lang="en-US" dirty="0"/>
          </a:p>
        </p:txBody>
      </p:sp>
      <p:pic>
        <p:nvPicPr>
          <p:cNvPr id="3074" name="Picture 2" descr="Antivirus Images - Free Download on Freepi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3116" y="3249000"/>
            <a:ext cx="3322884" cy="3322884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acker pulls database from website showcasing MobiKwik leaked dat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6000" y="3249000"/>
            <a:ext cx="4768262" cy="3322884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2897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0E49D336-45B6-44D3-97C4-E28F8DEA2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69725" y="1577986"/>
            <a:ext cx="7581212" cy="4772369"/>
          </a:xfrm>
        </p:spPr>
        <p:txBody>
          <a:bodyPr/>
          <a:lstStyle>
            <a:lvl1pPr marL="514350" indent="-514350"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</a:defRPr>
            </a:lvl1pPr>
            <a:lvl2pPr marL="112393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1733520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3pPr>
            <a:lvl4pPr marL="234310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4pPr>
            <a:lvl5pPr marL="2952689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Какво научихме днес?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AFE522-EB7D-4931-A015-9A7E8A98517D}"/>
              </a:ext>
            </a:extLst>
          </p:cNvPr>
          <p:cNvGrpSpPr/>
          <p:nvPr/>
        </p:nvGrpSpPr>
        <p:grpSpPr>
          <a:xfrm>
            <a:off x="196766" y="1314000"/>
            <a:ext cx="11798468" cy="5300339"/>
            <a:chOff x="472011" y="1508786"/>
            <a:chExt cx="3799787" cy="4865561"/>
          </a:xfrm>
        </p:grpSpPr>
        <p:sp>
          <p:nvSpPr>
            <p:cNvPr id="10" name="Rounded Rectangle 10">
              <a:extLst>
                <a:ext uri="{FF2B5EF4-FFF2-40B4-BE49-F238E27FC236}">
                  <a16:creationId xmlns:a16="http://schemas.microsoft.com/office/drawing/2014/main" id="{18F78F23-3D09-4B63-8DF9-D49CFBB145EE}"/>
                </a:ext>
              </a:extLst>
            </p:cNvPr>
            <p:cNvSpPr/>
            <p:nvPr userDrawn="1"/>
          </p:nvSpPr>
          <p:spPr>
            <a:xfrm>
              <a:off x="472011" y="1508786"/>
              <a:ext cx="3799787" cy="4865561"/>
            </a:xfrm>
            <a:prstGeom prst="roundRect">
              <a:avLst>
                <a:gd name="adj" fmla="val 396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 dirty="0"/>
            </a:p>
          </p:txBody>
        </p:sp>
        <p:sp>
          <p:nvSpPr>
            <p:cNvPr id="11" name="Rounded Rectangle 16">
              <a:extLst>
                <a:ext uri="{FF2B5EF4-FFF2-40B4-BE49-F238E27FC236}">
                  <a16:creationId xmlns:a16="http://schemas.microsoft.com/office/drawing/2014/main" id="{F12C06CE-2BBE-46C2-B718-813794C58DF9}"/>
                </a:ext>
              </a:extLst>
            </p:cNvPr>
            <p:cNvSpPr/>
            <p:nvPr userDrawn="1"/>
          </p:nvSpPr>
          <p:spPr>
            <a:xfrm>
              <a:off x="540767" y="1781251"/>
              <a:ext cx="85794" cy="4320631"/>
            </a:xfrm>
            <a:prstGeom prst="roundRect">
              <a:avLst>
                <a:gd name="adj" fmla="val 50000"/>
              </a:avLst>
            </a:prstGeom>
            <a:solidFill>
              <a:schemeClr val="bg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>
                <a:solidFill>
                  <a:schemeClr val="bg1"/>
                </a:solidFill>
              </a:endParaRPr>
            </a:p>
          </p:txBody>
        </p:sp>
        <p:sp>
          <p:nvSpPr>
            <p:cNvPr id="12" name="Half Frame 11">
              <a:extLst>
                <a:ext uri="{FF2B5EF4-FFF2-40B4-BE49-F238E27FC236}">
                  <a16:creationId xmlns:a16="http://schemas.microsoft.com/office/drawing/2014/main" id="{66CDBB1E-AF3C-43FC-9F34-2DD691F81726}"/>
                </a:ext>
              </a:extLst>
            </p:cNvPr>
            <p:cNvSpPr/>
            <p:nvPr userDrawn="1"/>
          </p:nvSpPr>
          <p:spPr>
            <a:xfrm rot="5400000">
              <a:off x="3762569" y="1912372"/>
              <a:ext cx="669775" cy="238503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>
                <a:solidFill>
                  <a:schemeClr val="tx1"/>
                </a:solidFill>
              </a:endParaRPr>
            </a:p>
          </p:txBody>
        </p:sp>
      </p:grpSp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B96A0DF8-27E7-4DC8-BBE3-7238AAAEB845}"/>
              </a:ext>
            </a:extLst>
          </p:cNvPr>
          <p:cNvSpPr txBox="1">
            <a:spLocks/>
          </p:cNvSpPr>
          <p:nvPr/>
        </p:nvSpPr>
        <p:spPr>
          <a:xfrm>
            <a:off x="676648" y="1610812"/>
            <a:ext cx="11269351" cy="4894130"/>
          </a:xfrm>
          <a:prstGeom prst="rect">
            <a:avLst/>
          </a:prstGeom>
        </p:spPr>
        <p:txBody>
          <a:bodyPr vert="horz" lIns="108000" tIns="36000" rIns="108000" bIns="36000" rtlCol="0">
            <a:noAutofit/>
          </a:bodyPr>
          <a:lstStyle>
            <a:lvl1pPr marL="456915" indent="-456915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49">
              <a:spcAft>
                <a:spcPts val="1200"/>
              </a:spcAft>
              <a:buClr>
                <a:schemeClr val="bg2"/>
              </a:buClr>
            </a:pP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Интернет </a:t>
            </a:r>
            <a:r>
              <a:rPr lang="bg-BG" sz="2800" dirty="0">
                <a:solidFill>
                  <a:schemeClr val="bg2"/>
                </a:solidFill>
              </a:rPr>
              <a:t>–</a:t>
            </a:r>
            <a:r>
              <a:rPr lang="bg-BG" sz="2800" b="1" dirty="0">
                <a:solidFill>
                  <a:schemeClr val="bg2"/>
                </a:solidFill>
              </a:rPr>
              <a:t> глобална компютърна мрежа</a:t>
            </a:r>
          </a:p>
          <a:p>
            <a:pPr marL="381049">
              <a:spcAft>
                <a:spcPts val="1200"/>
              </a:spcAft>
              <a:buClr>
                <a:schemeClr val="bg2"/>
              </a:buClr>
            </a:pPr>
            <a:r>
              <a:rPr lang="bg-BG" sz="2800" dirty="0">
                <a:solidFill>
                  <a:schemeClr val="bg2"/>
                </a:solidFill>
              </a:rPr>
              <a:t>͏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Уеб адрес </a:t>
            </a:r>
            <a:r>
              <a:rPr lang="bg-BG" sz="2800" dirty="0">
                <a:solidFill>
                  <a:schemeClr val="bg2"/>
                </a:solidFill>
              </a:rPr>
              <a:t>– </a:t>
            </a:r>
            <a:r>
              <a:rPr lang="bg-BG" sz="2800" b="1" dirty="0">
                <a:solidFill>
                  <a:schemeClr val="bg2"/>
                </a:solidFill>
              </a:rPr>
              <a:t>уникален адрес </a:t>
            </a:r>
            <a:r>
              <a:rPr lang="bg-BG" sz="2800" dirty="0">
                <a:solidFill>
                  <a:schemeClr val="bg2"/>
                </a:solidFill>
              </a:rPr>
              <a:t>на </a:t>
            </a:r>
            <a:r>
              <a:rPr lang="bg-BG" sz="2800" b="1" dirty="0">
                <a:solidFill>
                  <a:schemeClr val="bg2"/>
                </a:solidFill>
              </a:rPr>
              <a:t>уеб страница</a:t>
            </a:r>
          </a:p>
          <a:p>
            <a:pPr marL="381049">
              <a:spcAft>
                <a:spcPts val="1200"/>
              </a:spcAft>
              <a:buClr>
                <a:schemeClr val="bg2"/>
              </a:buClr>
            </a:pP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Хипервръзка</a:t>
            </a:r>
            <a:r>
              <a:rPr lang="bg-BG" sz="2800" dirty="0">
                <a:solidFill>
                  <a:schemeClr val="bg2"/>
                </a:solidFill>
              </a:rPr>
              <a:t> – част от </a:t>
            </a:r>
            <a:r>
              <a:rPr lang="bg-BG" sz="2800" b="1" dirty="0">
                <a:solidFill>
                  <a:schemeClr val="bg2"/>
                </a:solidFill>
              </a:rPr>
              <a:t>текст</a:t>
            </a:r>
            <a:r>
              <a:rPr lang="bg-BG" sz="2800" dirty="0">
                <a:solidFill>
                  <a:schemeClr val="bg2"/>
                </a:solidFill>
              </a:rPr>
              <a:t> или </a:t>
            </a:r>
            <a:r>
              <a:rPr lang="bg-BG" sz="2800" b="1" dirty="0">
                <a:solidFill>
                  <a:schemeClr val="bg2"/>
                </a:solidFill>
              </a:rPr>
              <a:t>изображение</a:t>
            </a:r>
            <a:r>
              <a:rPr lang="bg-BG" sz="2800" dirty="0">
                <a:solidFill>
                  <a:schemeClr val="bg2"/>
                </a:solidFill>
              </a:rPr>
              <a:t>, което ни </a:t>
            </a:r>
            <a:r>
              <a:rPr lang="bg-BG" sz="2800" b="1" dirty="0">
                <a:solidFill>
                  <a:schemeClr val="bg2"/>
                </a:solidFill>
              </a:rPr>
              <a:t>препраща към информация</a:t>
            </a:r>
          </a:p>
          <a:p>
            <a:pPr marL="381049">
              <a:spcAft>
                <a:spcPts val="1200"/>
              </a:spcAft>
              <a:buClr>
                <a:schemeClr val="bg2"/>
              </a:buClr>
            </a:pP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Браузър</a:t>
            </a:r>
            <a:r>
              <a:rPr lang="bg-BG" sz="2800" dirty="0">
                <a:solidFill>
                  <a:schemeClr val="bg2"/>
                </a:solidFill>
              </a:rPr>
              <a:t> – компютърна програма, която се използва за </a:t>
            </a:r>
            <a:r>
              <a:rPr lang="bg-BG" sz="2800" b="1" dirty="0">
                <a:solidFill>
                  <a:schemeClr val="bg2"/>
                </a:solidFill>
              </a:rPr>
              <a:t>възпроизвеждане на уеб страници</a:t>
            </a:r>
          </a:p>
          <a:p>
            <a:pPr marL="381049">
              <a:spcAft>
                <a:spcPts val="1200"/>
              </a:spcAft>
              <a:buClr>
                <a:schemeClr val="bg2"/>
              </a:buClr>
            </a:pPr>
            <a:r>
              <a:rPr lang="bg-BG" sz="2800" b="1" dirty="0">
                <a:solidFill>
                  <a:schemeClr val="bg2"/>
                </a:solidFill>
              </a:rPr>
              <a:t>Правила за безопасна работа в интернет</a:t>
            </a:r>
            <a:endParaRPr lang="bg-BG" sz="3000" b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2023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Title">
            <a:extLst>
              <a:ext uri="{FF2B5EF4-FFF2-40B4-BE49-F238E27FC236}">
                <a16:creationId xmlns:a16="http://schemas.microsoft.com/office/drawing/2014/main" id="{FA0703FC-0F8F-4C80-A615-E4B381EC0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Въпроси</a:t>
            </a:r>
            <a:r>
              <a:rPr lang="en-US" dirty="0"/>
              <a:t>?</a:t>
            </a:r>
          </a:p>
        </p:txBody>
      </p:sp>
      <p:sp>
        <p:nvSpPr>
          <p:cNvPr id="2" name="Rectangle Bottom Copyright">
            <a:extLst>
              <a:ext uri="{FF2B5EF4-FFF2-40B4-BE49-F238E27FC236}">
                <a16:creationId xmlns:a16="http://schemas.microsoft.com/office/drawing/2014/main" id="{664812A4-2991-44D1-BFE9-32E55AADF8A5}"/>
              </a:ext>
            </a:extLst>
          </p:cNvPr>
          <p:cNvSpPr/>
          <p:nvPr/>
        </p:nvSpPr>
        <p:spPr>
          <a:xfrm>
            <a:off x="111000" y="6454758"/>
            <a:ext cx="11970000" cy="304242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Проект "</a:t>
            </a:r>
            <a:r>
              <a:rPr lang="bg-BG" sz="1600" dirty="0">
                <a:solidFill>
                  <a:schemeClr val="bg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Отворено учебно съдържание по програмиране и ИТ</a:t>
            </a: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", СофтУни Фондация (лиценз </a:t>
            </a:r>
            <a:r>
              <a:rPr lang="en-US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CC-BY-NC-SA</a:t>
            </a: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endParaRPr lang="bg-BG" sz="2400" dirty="0">
              <a:solidFill>
                <a:schemeClr val="bg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2534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48C3C93-90A1-4D31-BEA6-B54D1106CE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2" name="Slide Body">
            <a:extLst>
              <a:ext uri="{FF2B5EF4-FFF2-40B4-BE49-F238E27FC236}">
                <a16:creationId xmlns:a16="http://schemas.microsoft.com/office/drawing/2014/main" id="{980F49B1-E4BE-4389-A747-7AB9B71AD9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269001"/>
            <a:ext cx="9865598" cy="2474999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bg-BG" sz="3200" dirty="0"/>
              <a:t>Този курс</a:t>
            </a:r>
            <a:r>
              <a:rPr lang="en-US" sz="3200" dirty="0"/>
              <a:t> (</a:t>
            </a:r>
            <a:r>
              <a:rPr lang="bg-BG" sz="3200" dirty="0"/>
              <a:t>презентации, примери, демонстрационен код, упражнения, домашни, видео и други активи</a:t>
            </a:r>
            <a:r>
              <a:rPr lang="en-US" sz="3200" dirty="0"/>
              <a:t>) </a:t>
            </a:r>
            <a:r>
              <a:rPr lang="bg-BG" sz="3200" dirty="0"/>
              <a:t>представлява</a:t>
            </a:r>
            <a:r>
              <a:rPr lang="en-US" sz="3200" dirty="0"/>
              <a:t> </a:t>
            </a:r>
            <a:r>
              <a:rPr lang="bg-BG" sz="3200" b="1" dirty="0"/>
              <a:t>свободно учебно съдържание </a:t>
            </a:r>
            <a:r>
              <a:rPr lang="bg-BG" sz="3200" dirty="0"/>
              <a:t>и се разпространява под свободен лиценз </a:t>
            </a:r>
            <a:r>
              <a:rPr lang="en-US" sz="3200" b="1" dirty="0"/>
              <a:t>CC-BY-NC-SA</a:t>
            </a:r>
            <a:endParaRPr lang="bg-BG" sz="3200" dirty="0"/>
          </a:p>
        </p:txBody>
      </p:sp>
      <p:pic>
        <p:nvPicPr>
          <p:cNvPr id="6" name="Picture License" descr="License">
            <a:extLst>
              <a:ext uri="{FF2B5EF4-FFF2-40B4-BE49-F238E27FC236}">
                <a16:creationId xmlns:a16="http://schemas.microsoft.com/office/drawing/2014/main" id="{82BA520F-A037-4E01-AA18-27D9F1E930A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226175" y="1440120"/>
            <a:ext cx="1198986" cy="1268880"/>
          </a:xfrm>
          <a:prstGeom prst="rect">
            <a:avLst/>
          </a:prstGeom>
        </p:spPr>
      </p:pic>
      <p:sp>
        <p:nvSpPr>
          <p:cNvPr id="3" name="Slide Title">
            <a:extLst>
              <a:ext uri="{FF2B5EF4-FFF2-40B4-BE49-F238E27FC236}">
                <a16:creationId xmlns:a16="http://schemas.microsoft.com/office/drawing/2014/main" id="{E5F1FB41-80C3-4816-BC47-CCC50632E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Лиценз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18DF19-B750-4C88-975B-661A6BF61F5E}"/>
              </a:ext>
            </a:extLst>
          </p:cNvPr>
          <p:cNvSpPr txBox="1"/>
          <p:nvPr/>
        </p:nvSpPr>
        <p:spPr>
          <a:xfrm>
            <a:off x="190401" y="3927519"/>
            <a:ext cx="11710599" cy="1979644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marL="360363" indent="-360363" defTabSz="1218438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lang="bg-BG" sz="3200" dirty="0"/>
              <a:t>Проект "</a:t>
            </a:r>
            <a:r>
              <a:rPr lang="bg-BG" sz="3200" b="1" dirty="0"/>
              <a:t>Отворено учебно съдържание по програмиране и ИТ</a:t>
            </a:r>
            <a:r>
              <a:rPr lang="bg-BG" sz="3200" dirty="0"/>
              <a:t>" към Фондация "Софтуерен университет"</a:t>
            </a:r>
            <a:r>
              <a:rPr lang="en-US" sz="3200" dirty="0"/>
              <a:t>:</a:t>
            </a:r>
            <a:endParaRPr lang="bg-BG" sz="3200" dirty="0"/>
          </a:p>
          <a:p>
            <a:pPr marL="817563" lvl="1" indent="-360363" defTabSz="1218438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  <a:hlinkClick r:id="rId4"/>
              </a:rPr>
              <a:t>https://github.com/BG-IT-Edu</a:t>
            </a:r>
            <a:endParaRPr kumimoji="0" lang="bg-BG" sz="3200" b="0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7" name="Picture 6" title="CC-BY-NC-SA License">
            <a:hlinkClick r:id="rId5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F6C77C47-F7D8-A176-5C69-7FDE5C7E80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31000" y="2908593"/>
            <a:ext cx="1989336" cy="696022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79276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6A760D59-0056-4F39-B077-DBDBE3D2927E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44419" name="Slide Body"/>
          <p:cNvSpPr>
            <a:spLocks noGrp="1" noChangeArrowheads="1"/>
          </p:cNvSpPr>
          <p:nvPr>
            <p:ph type="body" sz="quarter" idx="13"/>
          </p:nvPr>
        </p:nvSpPr>
        <p:spPr>
          <a:xfrm>
            <a:off x="196766" y="1371604"/>
            <a:ext cx="11781606" cy="5207396"/>
          </a:xfrm>
        </p:spPr>
        <p:txBody>
          <a:bodyPr/>
          <a:lstStyle/>
          <a:p>
            <a:r>
              <a:rPr lang="bg-BG" dirty="0"/>
              <a:t>͏</a:t>
            </a:r>
            <a:r>
              <a:rPr lang="bg-BG" b="1" dirty="0"/>
              <a:t>Интернет</a:t>
            </a:r>
          </a:p>
          <a:p>
            <a:r>
              <a:rPr lang="bg-BG" dirty="0"/>
              <a:t>Разглеждане на </a:t>
            </a:r>
            <a:r>
              <a:rPr lang="bg-BG" b="1" dirty="0"/>
              <a:t>уебсайт</a:t>
            </a:r>
          </a:p>
          <a:p>
            <a:r>
              <a:rPr lang="bg-BG" dirty="0"/>
              <a:t>͏</a:t>
            </a:r>
            <a:r>
              <a:rPr lang="bg-BG" b="1" dirty="0"/>
              <a:t>Правила за безопасна работа </a:t>
            </a:r>
            <a:r>
              <a:rPr lang="bg-BG" dirty="0"/>
              <a:t>в интернет</a:t>
            </a:r>
            <a:endParaRPr lang="en-US" dirty="0"/>
          </a:p>
        </p:txBody>
      </p:sp>
      <p:sp>
        <p:nvSpPr>
          <p:cNvPr id="444418" name="Slide Title"/>
          <p:cNvSpPr>
            <a:spLocks noGrp="1" noChangeArrowheads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/>
          <a:lstStyle/>
          <a:p>
            <a:r>
              <a:rPr lang="bg-BG"/>
              <a:t>Съдържание</a:t>
            </a:r>
            <a:endParaRPr lang="bg-B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35CDFB-0E94-0132-177D-CD4B4F85BF8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3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011000" y="1584000"/>
            <a:ext cx="1581246" cy="21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/>
          <p:cNvSpPr>
            <a:spLocks noGrp="1"/>
          </p:cNvSpPr>
          <p:nvPr>
            <p:ph type="subTitle" sz="quarter" idx="11"/>
          </p:nvPr>
        </p:nvSpPr>
        <p:spPr>
          <a:xfrm>
            <a:off x="426000" y="5585916"/>
            <a:ext cx="11339999" cy="768084"/>
          </a:xfrm>
        </p:spPr>
        <p:txBody>
          <a:bodyPr/>
          <a:lstStyle/>
          <a:p>
            <a:r>
              <a:rPr lang="bg-BG" dirty="0"/>
              <a:t>Най-мощното средство за обмяна на информация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dirty="0"/>
              <a:t>Интернет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0562" y="684000"/>
            <a:ext cx="6710875" cy="3774867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649204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4</a:t>
            </a:fld>
            <a:endParaRPr lang="en-US" noProof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͏</a:t>
            </a:r>
            <a:r>
              <a:rPr lang="bg-BG" b="1" dirty="0">
                <a:solidFill>
                  <a:schemeClr val="bg1"/>
                </a:solidFill>
              </a:rPr>
              <a:t>Интернет</a:t>
            </a:r>
            <a:r>
              <a:rPr lang="bg-BG" dirty="0"/>
              <a:t> – </a:t>
            </a:r>
            <a:r>
              <a:rPr lang="bg-BG" b="1" dirty="0"/>
              <a:t>глобална</a:t>
            </a:r>
            <a:r>
              <a:rPr lang="bg-BG" dirty="0"/>
              <a:t> компютърна мрежа</a:t>
            </a:r>
          </a:p>
          <a:p>
            <a:r>
              <a:rPr lang="bg-BG" dirty="0"/>
              <a:t>Позволява свободен пренос на </a:t>
            </a:r>
            <a:r>
              <a:rPr lang="bg-BG" b="1" dirty="0"/>
              <a:t>данни</a:t>
            </a:r>
            <a:r>
              <a:rPr lang="bg-BG" dirty="0"/>
              <a:t>, </a:t>
            </a:r>
            <a:r>
              <a:rPr lang="bg-BG" b="1" dirty="0"/>
              <a:t>информация</a:t>
            </a:r>
            <a:r>
              <a:rPr lang="bg-BG" dirty="0"/>
              <a:t> и </a:t>
            </a:r>
            <a:r>
              <a:rPr lang="bg-BG" b="1" dirty="0"/>
              <a:t>комуникация</a:t>
            </a:r>
            <a:r>
              <a:rPr lang="bg-BG" dirty="0"/>
              <a:t> на огромни разстояния</a:t>
            </a:r>
          </a:p>
          <a:p>
            <a:pPr lvl="1"/>
            <a:r>
              <a:rPr lang="bg-BG" b="1" dirty="0"/>
              <a:t>Улеснява</a:t>
            </a:r>
            <a:r>
              <a:rPr lang="bg-BG" dirty="0"/>
              <a:t> ежедневието на хората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Интернет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1000" y="4329000"/>
            <a:ext cx="4157745" cy="2338732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7880" y="4305182"/>
            <a:ext cx="4231646" cy="2338073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52961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5</a:t>
            </a:fld>
            <a:endParaRPr lang="en-US" noProof="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͏</a:t>
            </a:r>
            <a:r>
              <a:rPr lang="bg-BG" b="1" dirty="0">
                <a:solidFill>
                  <a:schemeClr val="bg1"/>
                </a:solidFill>
              </a:rPr>
              <a:t>Хипертекст</a:t>
            </a:r>
            <a:r>
              <a:rPr lang="bg-BG" dirty="0"/>
              <a:t> – метод за предаване на информация</a:t>
            </a:r>
          </a:p>
          <a:p>
            <a:pPr lvl="1"/>
            <a:r>
              <a:rPr lang="bg-BG" b="1" dirty="0"/>
              <a:t>Текст</a:t>
            </a:r>
            <a:r>
              <a:rPr lang="bg-BG" dirty="0"/>
              <a:t> или </a:t>
            </a:r>
            <a:r>
              <a:rPr lang="bg-BG" b="1" dirty="0"/>
              <a:t>изображение</a:t>
            </a:r>
            <a:r>
              <a:rPr lang="bg-BG" dirty="0"/>
              <a:t>, които съдържат </a:t>
            </a:r>
            <a:r>
              <a:rPr lang="bg-BG" b="1" dirty="0"/>
              <a:t>връзка</a:t>
            </a:r>
            <a:r>
              <a:rPr lang="bg-BG" dirty="0"/>
              <a:t> към </a:t>
            </a:r>
            <a:r>
              <a:rPr lang="bg-BG" b="1" dirty="0"/>
              <a:t>друга информация </a:t>
            </a:r>
            <a:r>
              <a:rPr lang="bg-BG" dirty="0"/>
              <a:t>(</a:t>
            </a:r>
            <a:r>
              <a:rPr lang="bg-BG" b="1" dirty="0">
                <a:solidFill>
                  <a:schemeClr val="bg1"/>
                </a:solidFill>
              </a:rPr>
              <a:t>хипервръзка</a:t>
            </a:r>
            <a:r>
              <a:rPr lang="bg-BG" dirty="0"/>
              <a:t>)</a:t>
            </a:r>
          </a:p>
          <a:p>
            <a:r>
              <a:rPr lang="bg-BG" dirty="0"/>
              <a:t>Чрез </a:t>
            </a:r>
            <a:r>
              <a:rPr lang="bg-BG" b="1" dirty="0"/>
              <a:t>хипервръзката</a:t>
            </a:r>
            <a:r>
              <a:rPr lang="bg-BG" dirty="0"/>
              <a:t> потребителите се придвижват през множеството </a:t>
            </a:r>
            <a:r>
              <a:rPr lang="bg-BG" b="1" dirty="0"/>
              <a:t>свързани документи</a:t>
            </a:r>
            <a:endParaRPr lang="en-US" b="1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Хипертекст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8500" y="4210297"/>
            <a:ext cx="3735000" cy="2457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38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6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͏</a:t>
            </a:r>
            <a:r>
              <a:rPr lang="bg-BG" b="1" dirty="0">
                <a:solidFill>
                  <a:schemeClr val="bg1"/>
                </a:solidFill>
              </a:rPr>
              <a:t>Уеб страница </a:t>
            </a:r>
            <a:r>
              <a:rPr lang="bg-BG" dirty="0"/>
              <a:t>– </a:t>
            </a:r>
            <a:r>
              <a:rPr lang="bg-BG" b="1" dirty="0"/>
              <a:t>система</a:t>
            </a:r>
            <a:r>
              <a:rPr lang="bg-BG" dirty="0"/>
              <a:t> от взаимно </a:t>
            </a:r>
            <a:r>
              <a:rPr lang="bg-BG" b="1" dirty="0"/>
              <a:t>свързани </a:t>
            </a:r>
            <a:r>
              <a:rPr lang="bg-BG" dirty="0"/>
              <a:t>хипертекстови </a:t>
            </a:r>
            <a:r>
              <a:rPr lang="bg-BG" b="1" dirty="0"/>
              <a:t>документи</a:t>
            </a:r>
          </a:p>
          <a:p>
            <a:pPr lvl="1"/>
            <a:r>
              <a:rPr lang="bg-BG" dirty="0"/>
              <a:t>Всяка страница има свой </a:t>
            </a:r>
            <a:r>
              <a:rPr lang="bg-BG" b="1" dirty="0"/>
              <a:t>собствен адрес </a:t>
            </a:r>
            <a:r>
              <a:rPr lang="bg-BG" dirty="0"/>
              <a:t>– </a:t>
            </a:r>
            <a:r>
              <a:rPr lang="bg-BG" b="1" dirty="0">
                <a:solidFill>
                  <a:schemeClr val="bg1"/>
                </a:solidFill>
              </a:rPr>
              <a:t>уеб адрес</a:t>
            </a:r>
            <a:r>
              <a:rPr lang="bg-BG" dirty="0"/>
              <a:t>, който </a:t>
            </a:r>
            <a:r>
              <a:rPr lang="bg-BG" b="1" dirty="0"/>
              <a:t>не се повтаря</a:t>
            </a:r>
            <a:endParaRPr lang="en-US" b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Уеб страница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28" r="4328" b="8099"/>
          <a:stretch/>
        </p:blipFill>
        <p:spPr>
          <a:xfrm>
            <a:off x="3598500" y="3433245"/>
            <a:ext cx="4995000" cy="3308221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558346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7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866000" y="1044000"/>
            <a:ext cx="10129234" cy="5546589"/>
          </a:xfrm>
        </p:spPr>
        <p:txBody>
          <a:bodyPr/>
          <a:lstStyle/>
          <a:p>
            <a:r>
              <a:rPr lang="bg-BG" dirty="0"/>
              <a:t>͏</a:t>
            </a:r>
            <a:r>
              <a:rPr lang="bg-BG" b="1" dirty="0">
                <a:solidFill>
                  <a:schemeClr val="bg1"/>
                </a:solidFill>
              </a:rPr>
              <a:t>Уебсайт</a:t>
            </a:r>
            <a:r>
              <a:rPr lang="bg-BG" dirty="0"/>
              <a:t> – </a:t>
            </a:r>
            <a:r>
              <a:rPr lang="bg-BG" b="1" dirty="0"/>
              <a:t>съвкупност от страници</a:t>
            </a:r>
            <a:r>
              <a:rPr lang="bg-BG" dirty="0"/>
              <a:t>, допълващи се </a:t>
            </a:r>
            <a:r>
              <a:rPr lang="bg-BG" b="1" dirty="0"/>
              <a:t>функционално</a:t>
            </a:r>
            <a:r>
              <a:rPr lang="bg-BG" dirty="0"/>
              <a:t> и имащи </a:t>
            </a:r>
            <a:r>
              <a:rPr lang="bg-BG" b="1" dirty="0"/>
              <a:t>сходен дизайн</a:t>
            </a:r>
          </a:p>
          <a:p>
            <a:pPr lvl="1"/>
            <a:r>
              <a:rPr lang="bg-BG" dirty="0"/>
              <a:t>Всеки уебсайт има </a:t>
            </a:r>
            <a:r>
              <a:rPr lang="bg-BG" b="1" dirty="0"/>
              <a:t>уникално име</a:t>
            </a:r>
            <a:r>
              <a:rPr lang="bg-BG" dirty="0"/>
              <a:t>, по което да бъде </a:t>
            </a:r>
            <a:r>
              <a:rPr lang="bg-BG" b="1" dirty="0"/>
              <a:t>различаван в интернет</a:t>
            </a:r>
            <a:endParaRPr lang="en-US" b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Уебсайт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D15F40-5390-B3A8-1228-78C34A986D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6000" y="3396875"/>
            <a:ext cx="4140000" cy="3300419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99008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/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dirty="0"/>
              <a:t>Уеб браузър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dirty="0"/>
              <a:t>Разглеждане на уебсайт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1000" y="2214000"/>
            <a:ext cx="3139822" cy="1062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097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091000" y="1121143"/>
            <a:ext cx="9904234" cy="5546589"/>
          </a:xfrm>
        </p:spPr>
        <p:txBody>
          <a:bodyPr/>
          <a:lstStyle/>
          <a:p>
            <a:r>
              <a:rPr lang="bg-BG" dirty="0"/>
              <a:t>͏</a:t>
            </a:r>
            <a:r>
              <a:rPr lang="bg-BG" b="1" dirty="0">
                <a:solidFill>
                  <a:schemeClr val="bg1"/>
                </a:solidFill>
              </a:rPr>
              <a:t>Уеб браузър </a:t>
            </a:r>
            <a:r>
              <a:rPr lang="bg-BG" dirty="0"/>
              <a:t>– програма, която </a:t>
            </a:r>
            <a:r>
              <a:rPr lang="bg-BG" b="1" dirty="0"/>
              <a:t>възпроизвежда</a:t>
            </a:r>
            <a:r>
              <a:rPr lang="bg-BG" dirty="0"/>
              <a:t> </a:t>
            </a:r>
            <a:r>
              <a:rPr lang="bg-BG" b="1" dirty="0"/>
              <a:t>уеб страници</a:t>
            </a:r>
          </a:p>
          <a:p>
            <a:r>
              <a:rPr lang="bg-BG" dirty="0"/>
              <a:t>Едни от най-популярните са:</a:t>
            </a:r>
          </a:p>
          <a:p>
            <a:pPr lvl="1"/>
            <a:r>
              <a:rPr lang="en-US" b="1" dirty="0"/>
              <a:t>͏</a:t>
            </a:r>
            <a:r>
              <a:rPr lang="en-US" b="1" dirty="0">
                <a:solidFill>
                  <a:schemeClr val="accent3"/>
                </a:solidFill>
              </a:rPr>
              <a:t>G</a:t>
            </a:r>
            <a:r>
              <a:rPr lang="en-US" b="1" dirty="0">
                <a:solidFill>
                  <a:srgbClr val="FF0000"/>
                </a:solidFill>
              </a:rPr>
              <a:t>o</a:t>
            </a:r>
            <a:r>
              <a:rPr lang="en-US" b="1" dirty="0">
                <a:solidFill>
                  <a:schemeClr val="accent1"/>
                </a:solidFill>
              </a:rPr>
              <a:t>o</a:t>
            </a:r>
            <a:r>
              <a:rPr lang="en-US" b="1" dirty="0">
                <a:solidFill>
                  <a:srgbClr val="00B0F0"/>
                </a:solidFill>
              </a:rPr>
              <a:t>g</a:t>
            </a:r>
            <a:r>
              <a:rPr lang="en-US" b="1" dirty="0">
                <a:solidFill>
                  <a:schemeClr val="accent2"/>
                </a:solidFill>
              </a:rPr>
              <a:t>l</a:t>
            </a:r>
            <a:r>
              <a:rPr lang="en-US" b="1" dirty="0">
                <a:solidFill>
                  <a:srgbClr val="FF0000"/>
                </a:solidFill>
              </a:rPr>
              <a:t>e</a:t>
            </a:r>
          </a:p>
          <a:p>
            <a:pPr lvl="1"/>
            <a:r>
              <a:rPr lang="en-US" b="1" dirty="0"/>
              <a:t>Mozilla Firefox</a:t>
            </a:r>
            <a:endParaRPr lang="en-US" dirty="0"/>
          </a:p>
          <a:p>
            <a:pPr lvl="1"/>
            <a:r>
              <a:rPr lang="en-US" b="1" dirty="0"/>
              <a:t>Opera</a:t>
            </a:r>
            <a:endParaRPr lang="en-US" dirty="0"/>
          </a:p>
          <a:p>
            <a:pPr lvl="1"/>
            <a:r>
              <a:rPr lang="en-US" b="1" dirty="0"/>
              <a:t>Microsoft Edge</a:t>
            </a:r>
          </a:p>
          <a:p>
            <a:pPr lvl="1"/>
            <a:r>
              <a:rPr lang="en-US" b="1" dirty="0"/>
              <a:t>Safari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Уеб браузър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192" y="3249000"/>
            <a:ext cx="1485850" cy="1575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6000" y="2200500"/>
            <a:ext cx="1674000" cy="1674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2299" y="4518000"/>
            <a:ext cx="2340000" cy="2340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6000" y="4194000"/>
            <a:ext cx="1815809" cy="180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195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oftUni">
  <a:themeElements>
    <a:clrScheme name="Custom 2">
      <a:dk1>
        <a:srgbClr val="234465"/>
      </a:dk1>
      <a:lt1>
        <a:srgbClr val="BF7800"/>
      </a:lt1>
      <a:dk2>
        <a:srgbClr val="234465"/>
      </a:dk2>
      <a:lt2>
        <a:srgbClr val="FFFFFF"/>
      </a:lt2>
      <a:accent1>
        <a:srgbClr val="FFA000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BF7800"/>
      </a:hlink>
      <a:folHlink>
        <a:srgbClr val="EF9511"/>
      </a:folHlink>
    </a:clrScheme>
    <a:fontScheme name="SoftUn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4859</TotalTime>
  <Words>614</Words>
  <Application>Microsoft Macintosh PowerPoint</Application>
  <PresentationFormat>Widescreen</PresentationFormat>
  <Paragraphs>91</Paragraphs>
  <Slides>19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Consolas</vt:lpstr>
      <vt:lpstr>Wingdings</vt:lpstr>
      <vt:lpstr>SoftUni</vt:lpstr>
      <vt:lpstr>Използване на интернет в ежедневието</vt:lpstr>
      <vt:lpstr>Съдържание</vt:lpstr>
      <vt:lpstr>Интернет</vt:lpstr>
      <vt:lpstr>Интернет</vt:lpstr>
      <vt:lpstr>Хипертекст</vt:lpstr>
      <vt:lpstr>Уеб страница</vt:lpstr>
      <vt:lpstr>Уебсайт</vt:lpstr>
      <vt:lpstr>Разглеждане на уебсайт</vt:lpstr>
      <vt:lpstr>Уеб браузър</vt:lpstr>
      <vt:lpstr>Елементи на уеб браузър</vt:lpstr>
      <vt:lpstr>Търсене в интернет</vt:lpstr>
      <vt:lpstr>Търсене в интернет</vt:lpstr>
      <vt:lpstr>Правила за безопасна работа в интернет</vt:lpstr>
      <vt:lpstr>Правила</vt:lpstr>
      <vt:lpstr>Правила</vt:lpstr>
      <vt:lpstr>Правила</vt:lpstr>
      <vt:lpstr>Какво научихме днес?</vt:lpstr>
      <vt:lpstr>Въпроси?</vt:lpstr>
      <vt:lpstr>Лиценз</vt:lpstr>
    </vt:vector>
  </TitlesOfParts>
  <Manager/>
  <Company>BG-IT-Edu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Използване на интернет в ежедневието</dc:title>
  <dc:subject>КМИТ - 5 клас</dc:subject>
  <dc:creator>BG-IT-Edu</dc:creator>
  <cp:keywords>programming; training; course</cp:keywords>
  <dc:description>Open Programming and IT Courseware for IT Teachers (BG-IT-Edu): https://github.com/BG-IT-Edu
With the kind support of SoftUni: https://softuni.bg</dc:description>
  <cp:lastModifiedBy>Alexandrina Mehandzhiyska</cp:lastModifiedBy>
  <cp:revision>278</cp:revision>
  <dcterms:created xsi:type="dcterms:W3CDTF">2018-05-23T13:08:44Z</dcterms:created>
  <dcterms:modified xsi:type="dcterms:W3CDTF">2024-01-13T12:29:19Z</dcterms:modified>
  <cp:category/>
</cp:coreProperties>
</file>